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077"/>
    <a:srgbClr val="B1C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4"/>
    <p:restoredTop sz="87755"/>
  </p:normalViewPr>
  <p:slideViewPr>
    <p:cSldViewPr snapToGrid="0" snapToObjects="1">
      <p:cViewPr varScale="1">
        <p:scale>
          <a:sx n="112" d="100"/>
          <a:sy n="112" d="100"/>
        </p:scale>
        <p:origin x="1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0B16E-722F-5E4E-BDE4-48FB216FA5FF}" type="datetimeFigureOut">
              <a:t>2021. 8. 3.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6088F-EF2E-0D44-BE0B-34C7B9B6DDF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108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오늘은</a:t>
            </a:r>
            <a:r>
              <a:rPr kumimoji="1" lang="ko-KR" altLang="en-US"/>
              <a:t> 여기에 대해서 이야기를 하고자 한다</a:t>
            </a:r>
            <a:r>
              <a:rPr kumimoji="1" lang="en-US" altLang="ko-KR"/>
              <a:t>.</a:t>
            </a:r>
            <a:r>
              <a:rPr kumimoji="1" lang="ko-KR" altLang="en-US"/>
              <a:t> 데이터가 작다면 </a:t>
            </a:r>
            <a:r>
              <a:rPr kumimoji="1" lang="en-US" altLang="ko-KR"/>
              <a:t>DB</a:t>
            </a:r>
            <a:r>
              <a:rPr kumimoji="1" lang="ko-KR" altLang="en-US"/>
              <a:t>에 </a:t>
            </a:r>
            <a:r>
              <a:rPr kumimoji="1" lang="en-US" altLang="ko-KR"/>
              <a:t>like</a:t>
            </a:r>
            <a:r>
              <a:rPr kumimoji="1" lang="ko-KR" altLang="en-US"/>
              <a:t>를 이용하면 되겠지만</a:t>
            </a:r>
            <a:r>
              <a:rPr kumimoji="1" lang="en-US" altLang="ko-KR"/>
              <a:t>,</a:t>
            </a:r>
            <a:r>
              <a:rPr kumimoji="1" lang="ko-KR" altLang="en-US"/>
              <a:t> 쇼핑몰의 경우</a:t>
            </a:r>
            <a:r>
              <a:rPr kumimoji="1" lang="en-US" altLang="ko-KR"/>
              <a:t>,</a:t>
            </a:r>
            <a:r>
              <a:rPr kumimoji="1" lang="ko-KR" altLang="en-US"/>
              <a:t> 상품의 제목</a:t>
            </a:r>
            <a:r>
              <a:rPr kumimoji="1" lang="en-US" altLang="ko-KR"/>
              <a:t>,</a:t>
            </a:r>
            <a:r>
              <a:rPr kumimoji="1" lang="ko-KR" altLang="en-US"/>
              <a:t> 설명</a:t>
            </a:r>
            <a:r>
              <a:rPr kumimoji="1" lang="en-US" altLang="ko-KR"/>
              <a:t>,</a:t>
            </a:r>
            <a:r>
              <a:rPr kumimoji="1" lang="ko-KR" altLang="en-US"/>
              <a:t> 댓글 까지 </a:t>
            </a:r>
            <a:r>
              <a:rPr kumimoji="1" lang="en-US" altLang="ko-KR"/>
              <a:t>DB</a:t>
            </a:r>
            <a:r>
              <a:rPr kumimoji="1" lang="ko-KR" altLang="en-US"/>
              <a:t>의 여러 컬럼에서 찾아야한다면</a:t>
            </a:r>
            <a:r>
              <a:rPr kumimoji="1" lang="en-US" altLang="ko-KR"/>
              <a:t>,</a:t>
            </a:r>
            <a:r>
              <a:rPr kumimoji="1" lang="ko-KR" altLang="en-US"/>
              <a:t> 이마저도 쉽지 않다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28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748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349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A6BE0-1E7C-DE47-AC6F-DF5A0911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AAE6F8-C7D4-7744-B27B-F7274498B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39FF2-A976-6E41-84BC-6C748A98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C1BF-3C95-9D4D-8182-0543F24C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0B136-24B9-3C41-8270-B30F97E5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90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07032-EA64-7A47-8EA4-B5F0097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68979A-C8DF-7348-A662-B5EC8E330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638F-700D-EC40-A724-80B3D896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3C535-377D-F447-A92C-35DBFEBC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B3E37-7050-1348-845A-3BBFB808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6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F29BA-CA9D-1544-ACEF-0A6C75847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DC0C18-2912-C34C-A429-800909A9C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EB9AC-90DE-644E-B74B-3A5FCD03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93EA-05CD-6740-89AE-46BD0D64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79DAD-C052-8243-B27D-75B9AFCC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80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259E-9F20-F247-B6B7-500B0BE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7B4FD-4568-314C-95A9-31FF5530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96DE7-4E8C-5040-B4B4-79BB39E2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C9E0A-D3B7-514C-84DC-E1EE88C5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C0690-0C44-3543-8DBA-438C303A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95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AA4ED-684E-A34A-9AE0-D893D0D3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EC462-E573-E348-8488-CC7D600B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8E3839-121B-3B4B-A66C-E23F4CDE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C5E1A-2EE2-4B43-9C36-DCBF8692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FDD7A-DDA8-4340-8BCE-7F5191D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52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EAC45-F1E5-9840-826F-C894C4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E43C1-B5B4-CB4D-A5D9-16E6FEDA1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6C310-F133-BB44-89C8-5CC171C28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A3C5E6-5BEC-D14A-80D1-1A988B3C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25276-EFE6-1C48-8A90-C146959B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6025-5CEE-3946-874C-4B894241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54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F2812-E3C6-3C4F-B4C8-6C33A676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9E16A-496F-CD49-B243-FCAA80ED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9BE341-DA86-BE4E-B8B7-A1A39111E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A68B7-A84C-1643-BAAF-B10EF4488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55E3F-5CBB-0D49-B74B-A6CBA6A83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1148A-E72F-424C-BF01-05F2FFEB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FFEE1-0731-274E-8DC7-1EB6F1C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9E6995-55C7-AE4B-9D5C-696ED679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31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2EDC-494E-4243-9229-97BA387C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FE49E-6F4D-A643-9BCD-BA68588E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9A530E-75D1-8E47-AA54-8006D7FA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10E989-CFC3-9341-A73F-EA77E5B2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51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0BC1B8-CF12-A54D-B862-58426C6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D1CC71-E343-2640-8FE3-BBC24A8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DA89D-F581-2744-937A-90414DC9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81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E8A08-8818-4749-AA2F-6A65D57E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5765F-D4AB-374D-BC04-2F9DBCA2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15166-BA65-C545-971A-266956C8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45C98-23B9-CD4A-B2DA-C6CD3453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DC75F1-6350-D14F-BF45-029F211F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E751F-137B-304D-8791-C08EBB26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62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0C15-F251-434F-B4B7-E3DCC0A0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82B42B-3433-F544-9777-F470A168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005A4-D0C7-C140-80F2-0CD36606E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1486C-4AB3-2D47-899C-28DD3526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F6176-C6B5-264B-BFA6-E7F6F33E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F02DA4-59D7-464B-BEAC-E1C5BED8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74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3D4F2-BE32-D540-86BF-793CFAEA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7D7E0A-3D27-C040-BDBD-5405F248B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D8377-DCB5-BE4B-A41E-E4A09D877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0BDD-BBAA-CC4B-98AD-B6E639C11867}" type="datetimeFigureOut">
              <a:rPr kumimoji="1" lang="ko-Kore-KR" altLang="en-US" smtClean="0"/>
              <a:t>2021. 8. 3.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C358D-03FB-594E-A652-45C37C4CC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F9639-715C-9B4F-86EC-8F740A669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39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50A4D-AD35-9642-9231-AF477AC71047}"/>
              </a:ext>
            </a:extLst>
          </p:cNvPr>
          <p:cNvSpPr txBox="1"/>
          <p:nvPr/>
        </p:nvSpPr>
        <p:spPr>
          <a:xfrm>
            <a:off x="1923388" y="1460939"/>
            <a:ext cx="208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사람들이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문자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AA267-900E-C64E-A67B-270F2CE8FAE4}"/>
              </a:ext>
            </a:extLst>
          </p:cNvPr>
          <p:cNvSpPr txBox="1"/>
          <p:nvPr/>
        </p:nvSpPr>
        <p:spPr>
          <a:xfrm>
            <a:off x="6973622" y="1460939"/>
            <a:ext cx="2454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컴퓨터가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이진수</a:t>
            </a:r>
            <a:endParaRPr kumimoji="1" lang="ko-Kore-KR" altLang="en-US" sz="3600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B868105-37FA-8B4F-8959-B17228BCD5B7}"/>
              </a:ext>
            </a:extLst>
          </p:cNvPr>
          <p:cNvSpPr/>
          <p:nvPr/>
        </p:nvSpPr>
        <p:spPr>
          <a:xfrm>
            <a:off x="5023945" y="2301766"/>
            <a:ext cx="956441" cy="430924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2799-6423-FC45-ABA4-8ADFDB705740}"/>
              </a:ext>
            </a:extLst>
          </p:cNvPr>
          <p:cNvSpPr txBox="1"/>
          <p:nvPr/>
        </p:nvSpPr>
        <p:spPr>
          <a:xfrm>
            <a:off x="4611536" y="3028890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rgbClr val="F17077"/>
                </a:solidFill>
              </a:rPr>
              <a:t>문자열</a:t>
            </a:r>
            <a:r>
              <a:rPr kumimoji="1" lang="ko-KR" altLang="en-US" sz="2000" b="1" dirty="0">
                <a:solidFill>
                  <a:srgbClr val="F17077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F17077"/>
                </a:solidFill>
              </a:rPr>
              <a:t>인코딩</a:t>
            </a:r>
            <a:endParaRPr kumimoji="1" lang="ko-Kore-KR" altLang="en-US" sz="2000" b="1" dirty="0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9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Apache Software Foundation | LinkedIn">
            <a:extLst>
              <a:ext uri="{FF2B5EF4-FFF2-40B4-BE49-F238E27FC236}">
                <a16:creationId xmlns:a16="http://schemas.microsoft.com/office/drawing/2014/main" id="{B7E49164-E8C3-2D4B-8760-DC93C64F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72" y="3641812"/>
            <a:ext cx="1164967" cy="11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ginx에서 virtual host 사용하기 :: 진짜 개발자가 되자.">
            <a:extLst>
              <a:ext uri="{FF2B5EF4-FFF2-40B4-BE49-F238E27FC236}">
                <a16:creationId xmlns:a16="http://schemas.microsoft.com/office/drawing/2014/main" id="{3A4DC034-BCA2-694F-A1F6-90BB390B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39" y="3631343"/>
            <a:ext cx="1175436" cy="11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cat, 래, 워드마크, 로고 무료 아이콘 의 Devicon">
            <a:extLst>
              <a:ext uri="{FF2B5EF4-FFF2-40B4-BE49-F238E27FC236}">
                <a16:creationId xmlns:a16="http://schemas.microsoft.com/office/drawing/2014/main" id="{72433BEB-CC64-DC41-ACE9-789EDA15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64" y="3631343"/>
            <a:ext cx="1215938" cy="12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파일의, 유형, db 무료 아이콘 의 vscode">
            <a:extLst>
              <a:ext uri="{FF2B5EF4-FFF2-40B4-BE49-F238E27FC236}">
                <a16:creationId xmlns:a16="http://schemas.microsoft.com/office/drawing/2014/main" id="{244A6EB0-157F-F149-9DBD-BD67FCF8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547" y="3446677"/>
            <a:ext cx="1585269" cy="15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8E7E7-432C-214C-A2DF-8CE8BC44CA12}"/>
              </a:ext>
            </a:extLst>
          </p:cNvPr>
          <p:cNvSpPr txBox="1"/>
          <p:nvPr/>
        </p:nvSpPr>
        <p:spPr>
          <a:xfrm>
            <a:off x="1502979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F514E-45FF-7546-A295-3F7633828C12}"/>
              </a:ext>
            </a:extLst>
          </p:cNvPr>
          <p:cNvSpPr txBox="1"/>
          <p:nvPr/>
        </p:nvSpPr>
        <p:spPr>
          <a:xfrm>
            <a:off x="3472242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검색어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6C9F1-CF11-8942-892E-FCB88374DC20}"/>
              </a:ext>
            </a:extLst>
          </p:cNvPr>
          <p:cNvSpPr txBox="1"/>
          <p:nvPr/>
        </p:nvSpPr>
        <p:spPr>
          <a:xfrm>
            <a:off x="9360888" y="30596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5E3D4A-39BD-2D47-B359-299E619BAE29}"/>
              </a:ext>
            </a:extLst>
          </p:cNvPr>
          <p:cNvSpPr/>
          <p:nvPr/>
        </p:nvSpPr>
        <p:spPr>
          <a:xfrm>
            <a:off x="5441505" y="2576927"/>
            <a:ext cx="2827283" cy="13348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Black Box</a:t>
            </a:r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4BFFFC-F5B9-CA4B-83FA-7DC9448204B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57086" y="3259723"/>
            <a:ext cx="101515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DBC12D-7FE5-B14C-BE5B-3C305EDD975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426349" y="3244334"/>
            <a:ext cx="1015156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08D8B-C868-5D44-AB60-1DF9EB1342E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268788" y="3244334"/>
            <a:ext cx="1092100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8682DD-224F-E148-A393-2482A8B8075A}"/>
              </a:ext>
            </a:extLst>
          </p:cNvPr>
          <p:cNvCxnSpPr/>
          <p:nvPr/>
        </p:nvCxnSpPr>
        <p:spPr>
          <a:xfrm>
            <a:off x="2981325" y="4460933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1478CB-5220-774C-9121-2A7189B1A5D2}"/>
              </a:ext>
            </a:extLst>
          </p:cNvPr>
          <p:cNvCxnSpPr/>
          <p:nvPr/>
        </p:nvCxnSpPr>
        <p:spPr>
          <a:xfrm>
            <a:off x="2981325" y="1933575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03F0C7F-4C24-0746-91B2-6278FD96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32" y="855064"/>
            <a:ext cx="2081048" cy="329638"/>
          </a:xfrm>
          <a:prstGeom prst="rect">
            <a:avLst/>
          </a:prstGeom>
        </p:spPr>
      </p:pic>
      <p:pic>
        <p:nvPicPr>
          <p:cNvPr id="2054" name="Picture 6" descr="Solr logo">
            <a:extLst>
              <a:ext uri="{FF2B5EF4-FFF2-40B4-BE49-F238E27FC236}">
                <a16:creationId xmlns:a16="http://schemas.microsoft.com/office/drawing/2014/main" id="{E87EC187-E99D-ED4A-B84C-C9641BCD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50" y="3036150"/>
            <a:ext cx="1486800" cy="7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I/BI | Konan Technology">
            <a:extLst>
              <a:ext uri="{FF2B5EF4-FFF2-40B4-BE49-F238E27FC236}">
                <a16:creationId xmlns:a16="http://schemas.microsoft.com/office/drawing/2014/main" id="{32EC1471-7AE5-2143-83C6-3599B765D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25448" r="6413" b="21795"/>
          <a:stretch/>
        </p:blipFill>
        <p:spPr bwMode="auto">
          <a:xfrm>
            <a:off x="3971703" y="5592738"/>
            <a:ext cx="2015842" cy="5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주간시흥] AI 기업 `솔트룩스` 신규 상장, 청약 경쟁률 953:1 `흥행` 예고">
            <a:extLst>
              <a:ext uri="{FF2B5EF4-FFF2-40B4-BE49-F238E27FC236}">
                <a16:creationId xmlns:a16="http://schemas.microsoft.com/office/drawing/2014/main" id="{25F78D0F-C69D-6A4A-9A1B-3CF7080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1654" r="-277" b="30143"/>
          <a:stretch/>
        </p:blipFill>
        <p:spPr bwMode="auto">
          <a:xfrm>
            <a:off x="6535429" y="5516538"/>
            <a:ext cx="2015842" cy="6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BBA77F27-5C95-7E4C-B824-70CEC12F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52605"/>
              </p:ext>
            </p:extLst>
          </p:nvPr>
        </p:nvGraphicFramePr>
        <p:xfrm>
          <a:off x="3795440" y="2336143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499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엘라스틱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서치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pic>
        <p:nvPicPr>
          <p:cNvPr id="16" name="Picture 4" descr="Elasticsearch] 엘라스틱 서치 분석기 구조">
            <a:extLst>
              <a:ext uri="{FF2B5EF4-FFF2-40B4-BE49-F238E27FC236}">
                <a16:creationId xmlns:a16="http://schemas.microsoft.com/office/drawing/2014/main" id="{409D640E-93C0-D84E-A4DC-257C8AE76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6" t="9622" r="31401" b="7675"/>
          <a:stretch/>
        </p:blipFill>
        <p:spPr bwMode="auto">
          <a:xfrm>
            <a:off x="4575990" y="2973152"/>
            <a:ext cx="872993" cy="9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42924CB-59DE-8A45-8DCD-2E1F2530E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66186"/>
              </p:ext>
            </p:extLst>
          </p:nvPr>
        </p:nvGraphicFramePr>
        <p:xfrm>
          <a:off x="4961839" y="158457"/>
          <a:ext cx="2665075" cy="146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075">
                  <a:extLst>
                    <a:ext uri="{9D8B030D-6E8A-4147-A177-3AD203B41FA5}">
                      <a16:colId xmlns:a16="http://schemas.microsoft.com/office/drawing/2014/main" val="590282950"/>
                    </a:ext>
                  </a:extLst>
                </a:gridCol>
              </a:tblGrid>
              <a:tr h="35589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ysClr val="windowText" lastClr="000000"/>
                          </a:solidFill>
                        </a:rPr>
                        <a:t>루씬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963123"/>
                  </a:ext>
                </a:extLst>
              </a:tr>
              <a:tr h="1095674">
                <a:tc>
                  <a:txBody>
                    <a:bodyPr/>
                    <a:lstStyle/>
                    <a:p>
                      <a:pPr algn="ctr"/>
                      <a:endParaRPr lang="ko-Kore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40312"/>
                  </a:ext>
                </a:extLst>
              </a:tr>
            </a:tbl>
          </a:graphicData>
        </a:graphic>
      </p:graphicFrame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25751B1A-29A6-7945-8BB1-1774769E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31349"/>
              </p:ext>
            </p:extLst>
          </p:nvPr>
        </p:nvGraphicFramePr>
        <p:xfrm>
          <a:off x="3795440" y="4821910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59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코난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테크놀로지</a:t>
                      </a:r>
                      <a:endParaRPr lang="ko-Kore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솔트룩스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AE6C9D4-03F0-324B-95F2-4A69C0749962}"/>
              </a:ext>
            </a:extLst>
          </p:cNvPr>
          <p:cNvSpPr/>
          <p:nvPr/>
        </p:nvSpPr>
        <p:spPr>
          <a:xfrm>
            <a:off x="6096000" y="1724025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27B282DC-2B6D-CA4C-8FB8-B3138A9BC9F7}"/>
              </a:ext>
            </a:extLst>
          </p:cNvPr>
          <p:cNvSpPr/>
          <p:nvPr/>
        </p:nvSpPr>
        <p:spPr>
          <a:xfrm>
            <a:off x="6096000" y="4251383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B13E8-7C52-B647-AC18-B58AB1375C97}"/>
              </a:ext>
            </a:extLst>
          </p:cNvPr>
          <p:cNvSpPr txBox="1"/>
          <p:nvPr/>
        </p:nvSpPr>
        <p:spPr>
          <a:xfrm>
            <a:off x="1133475" y="819150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엔진 대표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라이브러리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01805-FC86-4C4B-927D-F5195745C053}"/>
              </a:ext>
            </a:extLst>
          </p:cNvPr>
          <p:cNvSpPr txBox="1"/>
          <p:nvPr/>
        </p:nvSpPr>
        <p:spPr>
          <a:xfrm>
            <a:off x="1390757" y="2894884"/>
            <a:ext cx="11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루씬 기반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 엔진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AB871F-B04C-2144-A2BE-4F5B57B785DB}"/>
              </a:ext>
            </a:extLst>
          </p:cNvPr>
          <p:cNvSpPr txBox="1"/>
          <p:nvPr/>
        </p:nvSpPr>
        <p:spPr>
          <a:xfrm>
            <a:off x="1275341" y="52578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상용 솔루션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71BBA-A8D9-8D4E-B089-0E67FE741F9E}"/>
              </a:ext>
            </a:extLst>
          </p:cNvPr>
          <p:cNvSpPr txBox="1"/>
          <p:nvPr/>
        </p:nvSpPr>
        <p:spPr>
          <a:xfrm>
            <a:off x="1038225" y="6858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[</a:t>
            </a:r>
            <a:r>
              <a:rPr kumimoji="1" lang="ko-KR" altLang="en-US"/>
              <a:t>입출력 예시</a:t>
            </a:r>
            <a:endParaRPr kumimoji="1"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1503F-0550-B147-85A2-03C37D8D8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/>
          <a:stretch/>
        </p:blipFill>
        <p:spPr>
          <a:xfrm>
            <a:off x="6515100" y="1830793"/>
            <a:ext cx="3829051" cy="3553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389971-17A0-854F-A717-955C81D0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08" y="3429000"/>
            <a:ext cx="1644651" cy="22948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A58777B-B7F2-424B-AB02-D8E53417B02C}"/>
              </a:ext>
            </a:extLst>
          </p:cNvPr>
          <p:cNvSpPr/>
          <p:nvPr/>
        </p:nvSpPr>
        <p:spPr>
          <a:xfrm>
            <a:off x="5010150" y="3257550"/>
            <a:ext cx="552450" cy="495300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13E61-9773-CE4B-8C53-0B06A95F6405}"/>
              </a:ext>
            </a:extLst>
          </p:cNvPr>
          <p:cNvSpPr txBox="1"/>
          <p:nvPr/>
        </p:nvSpPr>
        <p:spPr>
          <a:xfrm>
            <a:off x="2590800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입력</a:t>
            </a:r>
            <a:endParaRPr kumimoji="1" lang="ko-Kore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26EF4-D6BF-4B42-94EC-E2C55313EB64}"/>
              </a:ext>
            </a:extLst>
          </p:cNvPr>
          <p:cNvSpPr txBox="1"/>
          <p:nvPr/>
        </p:nvSpPr>
        <p:spPr>
          <a:xfrm>
            <a:off x="7783294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출력</a:t>
            </a:r>
            <a:endParaRPr kumimoji="1" lang="ko-Kore-KR" altLang="en-US" sz="2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7B483F-E186-BE43-967B-22C11762C08B}"/>
              </a:ext>
            </a:extLst>
          </p:cNvPr>
          <p:cNvSpPr/>
          <p:nvPr/>
        </p:nvSpPr>
        <p:spPr>
          <a:xfrm>
            <a:off x="6581776" y="19069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B9AF7D-4F32-1A4C-95FC-E9C429064969}"/>
              </a:ext>
            </a:extLst>
          </p:cNvPr>
          <p:cNvSpPr/>
          <p:nvPr/>
        </p:nvSpPr>
        <p:spPr>
          <a:xfrm>
            <a:off x="6581776" y="35452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06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EE35C-1FC5-C94F-B7C2-2F51ACA1DB97}"/>
              </a:ext>
            </a:extLst>
          </p:cNvPr>
          <p:cNvSpPr txBox="1"/>
          <p:nvPr/>
        </p:nvSpPr>
        <p:spPr>
          <a:xfrm>
            <a:off x="819150" y="6477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디렉토리</a:t>
            </a:r>
            <a:r>
              <a:rPr kumimoji="1" lang="ko-KR" altLang="en-US"/>
              <a:t> 구조</a:t>
            </a:r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264D3B-E3D1-9848-B5BD-016AD91F4C2C}"/>
              </a:ext>
            </a:extLst>
          </p:cNvPr>
          <p:cNvSpPr/>
          <p:nvPr/>
        </p:nvSpPr>
        <p:spPr>
          <a:xfrm>
            <a:off x="4145754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7BF3B9-DA26-8947-914F-683FEFC3D562}"/>
              </a:ext>
            </a:extLst>
          </p:cNvPr>
          <p:cNvSpPr/>
          <p:nvPr/>
        </p:nvSpPr>
        <p:spPr>
          <a:xfrm>
            <a:off x="4145755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melon.js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5AFB7-2A7B-9446-BA8C-F4E9C1295541}"/>
              </a:ext>
            </a:extLst>
          </p:cNvPr>
          <p:cNvSpPr/>
          <p:nvPr/>
        </p:nvSpPr>
        <p:spPr>
          <a:xfrm>
            <a:off x="2899171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index.js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30CED2-C821-444D-A5FE-29ED733A63D6}"/>
              </a:ext>
            </a:extLst>
          </p:cNvPr>
          <p:cNvSpPr/>
          <p:nvPr/>
        </p:nvSpPr>
        <p:spPr>
          <a:xfrm>
            <a:off x="539233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genie.js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A6CF93-7B1D-6A48-8633-FE50466F0B0A}"/>
              </a:ext>
            </a:extLst>
          </p:cNvPr>
          <p:cNvSpPr/>
          <p:nvPr/>
        </p:nvSpPr>
        <p:spPr>
          <a:xfrm>
            <a:off x="6638924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vibe.js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B4C986-336E-6A4F-BFDC-9BE4E196273D}"/>
              </a:ext>
            </a:extLst>
          </p:cNvPr>
          <p:cNvSpPr/>
          <p:nvPr/>
        </p:nvSpPr>
        <p:spPr>
          <a:xfrm>
            <a:off x="1652587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module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E6FFFC-EDCA-1D42-8F07-30D247B395AE}"/>
              </a:ext>
            </a:extLst>
          </p:cNvPr>
          <p:cNvSpPr/>
          <p:nvPr/>
        </p:nvSpPr>
        <p:spPr>
          <a:xfrm>
            <a:off x="9051129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assets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A67F05-0032-DF4F-A6B0-9ACDFB5F574D}"/>
              </a:ext>
            </a:extLst>
          </p:cNvPr>
          <p:cNvSpPr/>
          <p:nvPr/>
        </p:nvSpPr>
        <p:spPr>
          <a:xfrm>
            <a:off x="8353426" y="3362325"/>
            <a:ext cx="1076324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schema.ts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824CE3-BB9C-1B47-B47C-C57776A05E73}"/>
              </a:ext>
            </a:extLst>
          </p:cNvPr>
          <p:cNvSpPr/>
          <p:nvPr/>
        </p:nvSpPr>
        <p:spPr>
          <a:xfrm>
            <a:off x="967739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FA2C3-B71A-9B4A-9EB6-F0D2C18755E4}"/>
              </a:ext>
            </a:extLst>
          </p:cNvPr>
          <p:cNvSpPr/>
          <p:nvPr/>
        </p:nvSpPr>
        <p:spPr>
          <a:xfrm>
            <a:off x="1413866" y="4248150"/>
            <a:ext cx="1420416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musicCrawl.js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86D5FCF-70F8-D542-A2D7-C69095A20566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37065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3029431-7C22-324D-8929-A6C62EE87DF4}"/>
              </a:ext>
            </a:extLst>
          </p:cNvPr>
          <p:cNvCxnSpPr/>
          <p:nvPr/>
        </p:nvCxnSpPr>
        <p:spPr>
          <a:xfrm flipH="1" flipV="1">
            <a:off x="4620811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82FFFA6-733E-7443-91BC-229CC94009DF}"/>
              </a:ext>
            </a:extLst>
          </p:cNvPr>
          <p:cNvCxnSpPr/>
          <p:nvPr/>
        </p:nvCxnSpPr>
        <p:spPr>
          <a:xfrm flipH="1" flipV="1">
            <a:off x="5867397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D78A2A4-ABE9-2341-90BF-D63AE566D5F8}"/>
              </a:ext>
            </a:extLst>
          </p:cNvPr>
          <p:cNvCxnSpPr/>
          <p:nvPr/>
        </p:nvCxnSpPr>
        <p:spPr>
          <a:xfrm flipH="1" flipV="1">
            <a:off x="7115172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AD2A459-9F23-8442-8EFA-5A2B23552888}"/>
              </a:ext>
            </a:extLst>
          </p:cNvPr>
          <p:cNvCxnSpPr>
            <a:cxnSpLocks/>
          </p:cNvCxnSpPr>
          <p:nvPr/>
        </p:nvCxnSpPr>
        <p:spPr>
          <a:xfrm flipH="1">
            <a:off x="213095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A86BCAC-8788-6A4C-AF64-A08B63EFD59F}"/>
              </a:ext>
            </a:extLst>
          </p:cNvPr>
          <p:cNvCxnSpPr>
            <a:cxnSpLocks/>
          </p:cNvCxnSpPr>
          <p:nvPr/>
        </p:nvCxnSpPr>
        <p:spPr>
          <a:xfrm flipH="1">
            <a:off x="462650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3F5FD2A-B422-6646-9FB8-39876FB9E5B9}"/>
              </a:ext>
            </a:extLst>
          </p:cNvPr>
          <p:cNvCxnSpPr/>
          <p:nvPr/>
        </p:nvCxnSpPr>
        <p:spPr>
          <a:xfrm flipH="1" flipV="1">
            <a:off x="4620811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57A5FCA-FDF1-4749-932B-93774F404B3E}"/>
              </a:ext>
            </a:extLst>
          </p:cNvPr>
          <p:cNvCxnSpPr/>
          <p:nvPr/>
        </p:nvCxnSpPr>
        <p:spPr>
          <a:xfrm flipH="1" flipV="1">
            <a:off x="21419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95FBE9A-ECD3-B849-A682-E09D519DB487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2124074" y="3838575"/>
            <a:ext cx="1" cy="40957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72971D1-0907-4041-B45F-FD5F609716F3}"/>
              </a:ext>
            </a:extLst>
          </p:cNvPr>
          <p:cNvCxnSpPr/>
          <p:nvPr/>
        </p:nvCxnSpPr>
        <p:spPr>
          <a:xfrm flipH="1" flipV="1">
            <a:off x="89282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5FD246A-4E91-054E-86DE-8BE51E6F1E32}"/>
              </a:ext>
            </a:extLst>
          </p:cNvPr>
          <p:cNvCxnSpPr/>
          <p:nvPr/>
        </p:nvCxnSpPr>
        <p:spPr>
          <a:xfrm flipH="1" flipV="1">
            <a:off x="1017600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3FA3473C-552D-1E4F-A86C-956FBA21E5AC}"/>
              </a:ext>
            </a:extLst>
          </p:cNvPr>
          <p:cNvCxnSpPr/>
          <p:nvPr/>
        </p:nvCxnSpPr>
        <p:spPr>
          <a:xfrm flipH="1" flipV="1">
            <a:off x="9552120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20B06D7-D04E-D44F-BF69-191962AFB90C}"/>
              </a:ext>
            </a:extLst>
          </p:cNvPr>
          <p:cNvCxnSpPr>
            <a:cxnSpLocks/>
          </p:cNvCxnSpPr>
          <p:nvPr/>
        </p:nvCxnSpPr>
        <p:spPr>
          <a:xfrm flipH="1">
            <a:off x="8928234" y="3033713"/>
            <a:ext cx="124777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1E31F0-8373-3548-B984-CFAF445AEA97}"/>
              </a:ext>
            </a:extLst>
          </p:cNvPr>
          <p:cNvSpPr/>
          <p:nvPr/>
        </p:nvSpPr>
        <p:spPr>
          <a:xfrm>
            <a:off x="9677399" y="41719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ECF3CD2-470A-8A45-B413-E41FC4954AE9}"/>
              </a:ext>
            </a:extLst>
          </p:cNvPr>
          <p:cNvCxnSpPr/>
          <p:nvPr/>
        </p:nvCxnSpPr>
        <p:spPr>
          <a:xfrm flipH="1" flipV="1">
            <a:off x="10176008" y="3843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6C1480-41F9-0345-8126-F9BCDD11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603250"/>
            <a:ext cx="7962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1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A39C45-EB21-1045-97A5-3FB14151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14" y="309956"/>
            <a:ext cx="8419771" cy="64372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403266-9933-5F4D-BB51-5E8A214DDDE9}"/>
              </a:ext>
            </a:extLst>
          </p:cNvPr>
          <p:cNvSpPr/>
          <p:nvPr/>
        </p:nvSpPr>
        <p:spPr>
          <a:xfrm>
            <a:off x="6344816" y="905069"/>
            <a:ext cx="1707502" cy="279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28F07-98B9-9F46-8963-C14098D0072A}"/>
              </a:ext>
            </a:extLst>
          </p:cNvPr>
          <p:cNvSpPr/>
          <p:nvPr/>
        </p:nvSpPr>
        <p:spPr>
          <a:xfrm>
            <a:off x="8598383" y="506964"/>
            <a:ext cx="1599976" cy="1461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C9B51-195E-114B-814E-CC947C8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0" y="1758575"/>
            <a:ext cx="7106227" cy="33408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C6536-B676-7B41-B2A9-217EDFB3BFA1}"/>
              </a:ext>
            </a:extLst>
          </p:cNvPr>
          <p:cNvSpPr/>
          <p:nvPr/>
        </p:nvSpPr>
        <p:spPr>
          <a:xfrm>
            <a:off x="5913912" y="4251366"/>
            <a:ext cx="2802576" cy="427512"/>
          </a:xfrm>
          <a:prstGeom prst="rect">
            <a:avLst/>
          </a:prstGeom>
          <a:noFill/>
          <a:ln w="19050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FE520-0AC6-7D46-8030-7E29448455DF}"/>
              </a:ext>
            </a:extLst>
          </p:cNvPr>
          <p:cNvSpPr txBox="1"/>
          <p:nvPr/>
        </p:nvSpPr>
        <p:spPr>
          <a:xfrm>
            <a:off x="6540271" y="475570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17077"/>
                </a:solidFill>
              </a:rPr>
              <a:t>2</a:t>
            </a:r>
            <a:r>
              <a:rPr kumimoji="1" lang="ko-KR" altLang="en-US">
                <a:solidFill>
                  <a:srgbClr val="F17077"/>
                </a:solidFill>
              </a:rPr>
              <a:t>번에서 생성한 키체인</a:t>
            </a:r>
            <a:endParaRPr kumimoji="1" lang="ko-Kore-KR" altLang="en-US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4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413B3B-2D60-E44B-A791-D0C113DA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27" y="2709964"/>
            <a:ext cx="10564525" cy="4657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563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CD87FD-DB2A-0E4F-ACEB-4B70227FFC8C}"/>
              </a:ext>
            </a:extLst>
          </p:cNvPr>
          <p:cNvSpPr txBox="1"/>
          <p:nvPr/>
        </p:nvSpPr>
        <p:spPr>
          <a:xfrm>
            <a:off x="882869" y="798786"/>
            <a:ext cx="11176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EUC-KR</a:t>
            </a:r>
            <a:endParaRPr kumimoji="1"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6511A-66E5-5B4C-919F-03995495E427}"/>
              </a:ext>
            </a:extLst>
          </p:cNvPr>
          <p:cNvSpPr txBox="1"/>
          <p:nvPr/>
        </p:nvSpPr>
        <p:spPr>
          <a:xfrm>
            <a:off x="1140373" y="1455683"/>
            <a:ext cx="222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AFA11-85A2-344D-B9DD-1DB2A8215932}"/>
              </a:ext>
            </a:extLst>
          </p:cNvPr>
          <p:cNvSpPr txBox="1"/>
          <p:nvPr/>
        </p:nvSpPr>
        <p:spPr>
          <a:xfrm>
            <a:off x="882869" y="2349061"/>
            <a:ext cx="8210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ASCII</a:t>
            </a:r>
            <a:endParaRPr kumimoji="1" lang="ko-Kore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FBA0F-0DBB-3744-B352-CA6320A9F35A}"/>
              </a:ext>
            </a:extLst>
          </p:cNvPr>
          <p:cNvSpPr txBox="1"/>
          <p:nvPr/>
        </p:nvSpPr>
        <p:spPr>
          <a:xfrm>
            <a:off x="1140373" y="3005958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59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462A8539-9E29-C74E-9606-77C65B163288}"/>
              </a:ext>
            </a:extLst>
          </p:cNvPr>
          <p:cNvSpPr/>
          <p:nvPr/>
        </p:nvSpPr>
        <p:spPr>
          <a:xfrm>
            <a:off x="2154620" y="2175641"/>
            <a:ext cx="2354317" cy="23543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</a:t>
            </a:r>
            <a:endParaRPr kumimoji="1" lang="ko-Kore-KR" altLang="en-US" sz="20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19E17B3-7A31-8142-90A2-E7A35633F6B6}"/>
              </a:ext>
            </a:extLst>
          </p:cNvPr>
          <p:cNvSpPr/>
          <p:nvPr/>
        </p:nvSpPr>
        <p:spPr>
          <a:xfrm>
            <a:off x="6894786" y="2175641"/>
            <a:ext cx="2354317" cy="2354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D1E57-227D-6E4E-8142-AEFA7EAE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00" y="2709112"/>
            <a:ext cx="527323" cy="4944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54776-332D-524E-AFD8-46E396986988}"/>
              </a:ext>
            </a:extLst>
          </p:cNvPr>
          <p:cNvCxnSpPr/>
          <p:nvPr/>
        </p:nvCxnSpPr>
        <p:spPr>
          <a:xfrm>
            <a:off x="4687614" y="3429000"/>
            <a:ext cx="197594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BD98C-57E2-D34A-B011-D90D930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898650"/>
            <a:ext cx="2946400" cy="30607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950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2C889E-7A14-0B46-B4E5-E3BD9E80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981611"/>
            <a:ext cx="11288110" cy="48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2DECFD-DB05-254B-BBE8-BF01ECC8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209550"/>
            <a:ext cx="9436100" cy="6438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C8F668-B86B-C449-8C9E-7B04E54A86E6}"/>
              </a:ext>
            </a:extLst>
          </p:cNvPr>
          <p:cNvSpPr/>
          <p:nvPr/>
        </p:nvSpPr>
        <p:spPr>
          <a:xfrm>
            <a:off x="6653048" y="1324303"/>
            <a:ext cx="493986" cy="1566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3B88FA-8044-494D-8BA1-35476D6235DC}"/>
              </a:ext>
            </a:extLst>
          </p:cNvPr>
          <p:cNvSpPr/>
          <p:nvPr/>
        </p:nvSpPr>
        <p:spPr>
          <a:xfrm>
            <a:off x="6668813" y="3222077"/>
            <a:ext cx="1770994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A3305-8716-5C48-898F-10CCD65EFA8C}"/>
              </a:ext>
            </a:extLst>
          </p:cNvPr>
          <p:cNvSpPr/>
          <p:nvPr/>
        </p:nvSpPr>
        <p:spPr>
          <a:xfrm>
            <a:off x="8229599" y="4041884"/>
            <a:ext cx="462456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84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C479B0-A61F-C04E-8C3F-E01057ED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04" y="13136"/>
            <a:ext cx="5104910" cy="6858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2F66044-2C60-8049-9516-7F0034B85120}"/>
              </a:ext>
            </a:extLst>
          </p:cNvPr>
          <p:cNvCxnSpPr/>
          <p:nvPr/>
        </p:nvCxnSpPr>
        <p:spPr>
          <a:xfrm>
            <a:off x="3647090" y="106154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B6BCAD7-6E17-F940-A5AB-EEF9B3A306C0}"/>
              </a:ext>
            </a:extLst>
          </p:cNvPr>
          <p:cNvCxnSpPr/>
          <p:nvPr/>
        </p:nvCxnSpPr>
        <p:spPr>
          <a:xfrm>
            <a:off x="3647090" y="3005957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5993216-9B4C-F64F-8E65-100DD4C0414D}"/>
              </a:ext>
            </a:extLst>
          </p:cNvPr>
          <p:cNvCxnSpPr/>
          <p:nvPr/>
        </p:nvCxnSpPr>
        <p:spPr>
          <a:xfrm>
            <a:off x="3647090" y="3909846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ECDB791-949F-684C-B706-8CC95E2A3521}"/>
              </a:ext>
            </a:extLst>
          </p:cNvPr>
          <p:cNvCxnSpPr/>
          <p:nvPr/>
        </p:nvCxnSpPr>
        <p:spPr>
          <a:xfrm>
            <a:off x="3647090" y="475067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ABD16E-E152-2541-9974-5CDC1700F9F3}"/>
              </a:ext>
            </a:extLst>
          </p:cNvPr>
          <p:cNvSpPr txBox="1"/>
          <p:nvPr/>
        </p:nvSpPr>
        <p:spPr>
          <a:xfrm>
            <a:off x="3647090" y="1697448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Application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9E546-59F7-8047-84E8-02AA1A49551B}"/>
              </a:ext>
            </a:extLst>
          </p:cNvPr>
          <p:cNvSpPr txBox="1"/>
          <p:nvPr/>
        </p:nvSpPr>
        <p:spPr>
          <a:xfrm>
            <a:off x="3729133" y="3118970"/>
            <a:ext cx="108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Transport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5DA07-F0D8-6A47-A4B7-2D8D606BC77B}"/>
              </a:ext>
            </a:extLst>
          </p:cNvPr>
          <p:cNvSpPr txBox="1"/>
          <p:nvPr/>
        </p:nvSpPr>
        <p:spPr>
          <a:xfrm>
            <a:off x="3772573" y="4007094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Network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D09B0-D909-3743-A1CC-B059676B31D1}"/>
              </a:ext>
            </a:extLst>
          </p:cNvPr>
          <p:cNvSpPr txBox="1"/>
          <p:nvPr/>
        </p:nvSpPr>
        <p:spPr>
          <a:xfrm>
            <a:off x="3744522" y="5164573"/>
            <a:ext cx="1050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Data Link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Physical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8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E7FE7F-9238-9F42-92E2-54AB085E81B7}"/>
              </a:ext>
            </a:extLst>
          </p:cNvPr>
          <p:cNvSpPr/>
          <p:nvPr/>
        </p:nvSpPr>
        <p:spPr>
          <a:xfrm>
            <a:off x="2312276" y="1214680"/>
            <a:ext cx="6926317" cy="3746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45483-6B3B-4943-819B-FD2FD94F39F1}"/>
              </a:ext>
            </a:extLst>
          </p:cNvPr>
          <p:cNvSpPr/>
          <p:nvPr/>
        </p:nvSpPr>
        <p:spPr>
          <a:xfrm>
            <a:off x="2832538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0EDDAA-E6CF-4C49-A726-A38A7C10AA3B}"/>
              </a:ext>
            </a:extLst>
          </p:cNvPr>
          <p:cNvSpPr/>
          <p:nvPr/>
        </p:nvSpPr>
        <p:spPr>
          <a:xfrm>
            <a:off x="6096000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860DE-961D-6D4A-9DAD-A816D19609F1}"/>
              </a:ext>
            </a:extLst>
          </p:cNvPr>
          <p:cNvSpPr txBox="1"/>
          <p:nvPr/>
        </p:nvSpPr>
        <p:spPr>
          <a:xfrm>
            <a:off x="3074402" y="2924900"/>
            <a:ext cx="2149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kumimoji="1" lang="en-US" altLang="ko-Kore-KR" sz="2000" dirty="0"/>
              <a:t>(Resource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Locator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83F8E-2779-6443-BE7F-A420F1EF3C5D}"/>
              </a:ext>
            </a:extLst>
          </p:cNvPr>
          <p:cNvSpPr txBox="1"/>
          <p:nvPr/>
        </p:nvSpPr>
        <p:spPr>
          <a:xfrm>
            <a:off x="6408908" y="2924900"/>
            <a:ext cx="2007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kumimoji="1" lang="en-US" altLang="ko-Kore-KR" sz="2400" dirty="0"/>
              <a:t>(</a:t>
            </a:r>
            <a:r>
              <a:rPr kumimoji="1" lang="en-US" altLang="ko-Kore-KR" sz="2000" dirty="0"/>
              <a:t>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Name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7295-693C-0B4D-9561-9132239B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09" y="1135242"/>
            <a:ext cx="3909849" cy="27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74E61-BE35-8941-99F8-32817EE6306C}"/>
              </a:ext>
            </a:extLst>
          </p:cNvPr>
          <p:cNvSpPr txBox="1"/>
          <p:nvPr/>
        </p:nvSpPr>
        <p:spPr>
          <a:xfrm>
            <a:off x="3856028" y="885645"/>
            <a:ext cx="3874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UR</a:t>
            </a:r>
            <a:r>
              <a:rPr kumimoji="1" lang="en-US" altLang="ko-Kore-KR" sz="3200" dirty="0">
                <a:solidFill>
                  <a:srgbClr val="FF0000"/>
                </a:solidFill>
              </a:rPr>
              <a:t>I </a:t>
            </a:r>
            <a:r>
              <a:rPr kumimoji="1" lang="en-US" altLang="ko-Kore-KR" sz="3200" dirty="0"/>
              <a:t>(</a:t>
            </a:r>
            <a:r>
              <a:rPr kumimoji="1" lang="en-US" altLang="ko-Kore-KR" sz="2800" dirty="0"/>
              <a:t>Resource </a:t>
            </a:r>
            <a:r>
              <a:rPr kumimoji="1" lang="en-US" altLang="ko-Kore-KR" sz="2800" dirty="0">
                <a:solidFill>
                  <a:srgbClr val="FF0000"/>
                </a:solidFill>
              </a:rPr>
              <a:t>Identifier</a:t>
            </a:r>
            <a:r>
              <a:rPr kumimoji="1" lang="en-US" altLang="ko-Kore-KR" sz="3200" dirty="0"/>
              <a:t>)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837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CF0D00-AA26-3942-8A76-FF607615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403350"/>
            <a:ext cx="10312400" cy="4051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9A8B40-F230-A143-9F89-63966156E35C}"/>
              </a:ext>
            </a:extLst>
          </p:cNvPr>
          <p:cNvSpPr/>
          <p:nvPr/>
        </p:nvSpPr>
        <p:spPr>
          <a:xfrm>
            <a:off x="3920359" y="2795752"/>
            <a:ext cx="441434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0BD21-18DF-E143-B7DF-3D212AFDC65F}"/>
              </a:ext>
            </a:extLst>
          </p:cNvPr>
          <p:cNvSpPr/>
          <p:nvPr/>
        </p:nvSpPr>
        <p:spPr>
          <a:xfrm>
            <a:off x="9222828" y="1403350"/>
            <a:ext cx="1455682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6183-251A-3F47-B716-12CE053F7C2F}"/>
              </a:ext>
            </a:extLst>
          </p:cNvPr>
          <p:cNvSpPr txBox="1"/>
          <p:nvPr/>
        </p:nvSpPr>
        <p:spPr>
          <a:xfrm>
            <a:off x="9091448" y="893379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여기 </a:t>
            </a:r>
            <a:r>
              <a:rPr kumimoji="1" lang="en-US" altLang="ko-Kore-KR"/>
              <a:t>fragment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CA6A44-957F-C244-8649-6942A21AB0B4}"/>
              </a:ext>
            </a:extLst>
          </p:cNvPr>
          <p:cNvSpPr/>
          <p:nvPr/>
        </p:nvSpPr>
        <p:spPr>
          <a:xfrm>
            <a:off x="735724" y="525517"/>
            <a:ext cx="10762593" cy="53707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091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19166</TotalTime>
  <Words>147</Words>
  <Application>Microsoft Macintosh PowerPoint</Application>
  <PresentationFormat>와이드스크린</PresentationFormat>
  <Paragraphs>62</Paragraphs>
  <Slides>18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47</cp:revision>
  <dcterms:created xsi:type="dcterms:W3CDTF">2021-04-15T12:16:13Z</dcterms:created>
  <dcterms:modified xsi:type="dcterms:W3CDTF">2021-08-03T13:39:17Z</dcterms:modified>
</cp:coreProperties>
</file>